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30"/>
  </p:handoutMasterIdLst>
  <p:sldIdLst>
    <p:sldId id="256" r:id="rId3"/>
    <p:sldId id="257" r:id="rId4"/>
    <p:sldId id="259" r:id="rId5"/>
    <p:sldId id="260" r:id="rId6"/>
    <p:sldId id="273" r:id="rId8"/>
    <p:sldId id="262" r:id="rId9"/>
    <p:sldId id="263" r:id="rId10"/>
    <p:sldId id="265" r:id="rId11"/>
    <p:sldId id="266" r:id="rId12"/>
    <p:sldId id="268" r:id="rId13"/>
    <p:sldId id="269" r:id="rId14"/>
    <p:sldId id="270" r:id="rId15"/>
    <p:sldId id="277" r:id="rId16"/>
    <p:sldId id="274" r:id="rId17"/>
    <p:sldId id="275" r:id="rId18"/>
    <p:sldId id="276" r:id="rId19"/>
    <p:sldId id="278" r:id="rId20"/>
    <p:sldId id="287" r:id="rId21"/>
    <p:sldId id="288" r:id="rId22"/>
    <p:sldId id="289" r:id="rId23"/>
    <p:sldId id="291" r:id="rId24"/>
    <p:sldId id="290" r:id="rId25"/>
    <p:sldId id="292" r:id="rId26"/>
    <p:sldId id="293" r:id="rId27"/>
    <p:sldId id="295" r:id="rId28"/>
    <p:sldId id="296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Confused yet?</a:t>
            </a: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Exercise:</a:t>
            </a:r>
            <a:endParaRPr lang="en-US" altLang="en-US"/>
          </a:p>
          <a:p>
            <a:r>
              <a:rPr lang="en-US" altLang="en-US"/>
              <a:t>Groups of 4/5</a:t>
            </a:r>
            <a:endParaRPr lang="en-US" altLang="en-US"/>
          </a:p>
          <a:p>
            <a:r>
              <a:rPr lang="en-US" altLang="en-US"/>
              <a:t>Write in Post-Its every thing you do before leaving house</a:t>
            </a:r>
            <a:endParaRPr lang="en-US" altLang="en-US"/>
          </a:p>
          <a:p>
            <a:r>
              <a:rPr lang="en-US" altLang="en-US"/>
              <a:t>Now, late for first class, find the most essential things</a:t>
            </a:r>
            <a:endParaRPr lang="en-US" altLang="en-US"/>
          </a:p>
          <a:p>
            <a:r>
              <a:rPr lang="en-US" altLang="en-US"/>
              <a:t>Must Haves vs Nice to Haves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Drawing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Having nice, clean, small incremental packages, nicely enables us to move into CI/CD </a:t>
            </a: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- Git</a:t>
            </a:r>
            <a:endParaRPr lang="en-US" altLang="en-US"/>
          </a:p>
          <a:p>
            <a:r>
              <a:rPr lang="en-US" altLang="en-US"/>
              <a:t>- Automated syntax, unit, compliance tests</a:t>
            </a:r>
            <a:endParaRPr lang="en-US" altLang="en-US"/>
          </a:p>
          <a:p>
            <a:r>
              <a:rPr lang="en-US" altLang="en-US"/>
              <a:t>- Short lived branches (drawing?)</a:t>
            </a: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Usually business reasons</a:t>
            </a: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Explain how the deployment process used to be, including bugs and rolling back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also allows changing course fast if needed, vs long, huge projects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How are the big guns doing?</a:t>
            </a: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To be able to achieve these numbers, it is necessary to depend on Automation</a:t>
            </a:r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Will need access to GitHub repo settings to add secret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Historically, the goals of Developers and Operations have been opposites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Many times, a culture of “fire and forget” would take root, increasing downtime and creating issues within departments</a:t>
            </a: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Part of the problem was related to the difficulty of distributing new versions of software</a:t>
            </a: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Same country, same building, same team even!</a:t>
            </a: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Even the lunch breaks!*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*lunch breaks not automated</a:t>
            </a: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Engineers no longer need help from other teams to accomplish tasks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Obtaining latest version of application</a:t>
            </a:r>
            <a:endParaRPr lang="en-US" altLang="en-US"/>
          </a:p>
          <a:p>
            <a:r>
              <a:rPr lang="en-US" altLang="en-US"/>
              <a:t>Upgrading and rolling back</a:t>
            </a:r>
            <a:endParaRPr lang="en-US" altLang="en-US"/>
          </a:p>
          <a:p>
            <a:r>
              <a:rPr lang="en-US" altLang="en-US"/>
              <a:t>Provisioning infrastructure</a:t>
            </a: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DevOps principles always prefer “more and smaller” over “less and bigger”.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leads into one of the core pillars  of DevOps, MVP</a:t>
            </a: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(start passing Post-Its)</a:t>
            </a: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Droid Sans Fallback" panose="020B0502000000000001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" panose="020B0606030804020204" charset="0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" panose="020B0606030804020204" charset="0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" panose="020B0606030804020204" charset="0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9000"/>
            <a:ext cx="9144000" cy="3089910"/>
          </a:xfrm>
        </p:spPr>
        <p:txBody>
          <a:bodyPr>
            <a:normAutofit fontScale="90000"/>
          </a:bodyPr>
          <a:p>
            <a:r>
              <a:rPr lang="en-US" altLang="en-US" sz="9600" b="1">
                <a:effectLst/>
                <a:latin typeface="FreeMono" panose="020F0409020205020404" charset="0"/>
                <a:cs typeface="FreeMono" panose="020F0409020205020404" charset="0"/>
              </a:rPr>
              <a:t>DevOps,</a:t>
            </a:r>
            <a:br>
              <a:rPr lang="en-US" altLang="en-US" sz="4800" b="1">
                <a:effectLst/>
                <a:latin typeface="FreeMono" panose="020F0409020205020404" charset="0"/>
                <a:cs typeface="FreeMono" panose="020F0409020205020404" charset="0"/>
              </a:rPr>
            </a:br>
            <a:r>
              <a:rPr lang="en-US" altLang="en-US" sz="4000" b="1">
                <a:effectLst/>
                <a:latin typeface="FreeMono" panose="020F0409020205020404" charset="0"/>
                <a:cs typeface="FreeMono" panose="020F0409020205020404" charset="0"/>
              </a:rPr>
              <a:t>or how to build, test, and deploy applications like a boss</a:t>
            </a:r>
            <a:endParaRPr lang="en-US" altLang="en-US" sz="4000" b="1">
              <a:effectLst/>
              <a:latin typeface="FreeMono" panose="020F0409020205020404" charset="0"/>
              <a:cs typeface="FreeMono" panose="020F04090202050204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46650"/>
            <a:ext cx="9043670" cy="1073150"/>
          </a:xfrm>
        </p:spPr>
        <p:txBody>
          <a:bodyPr>
            <a:normAutofit lnSpcReduction="20000"/>
          </a:bodyPr>
          <a:p>
            <a:pPr algn="r"/>
            <a:r>
              <a:rPr lang="en-US" altLang="en-US" sz="2200" b="1">
                <a:latin typeface="Liberation Mono" panose="02070409020205020404" charset="0"/>
                <a:cs typeface="Liberation Mono" panose="02070409020205020404" charset="0"/>
              </a:rPr>
              <a:t>Eugene Romero</a:t>
            </a:r>
            <a:endParaRPr lang="en-US" altLang="en-US">
              <a:latin typeface="Liberation Mono" panose="02070409020205020404" charset="0"/>
              <a:cs typeface="Liberation Mono" panose="02070409020205020404" charset="0"/>
            </a:endParaRPr>
          </a:p>
          <a:p>
            <a:pPr algn="r"/>
            <a:r>
              <a:rPr lang="en-US" altLang="en-US" sz="1600">
                <a:latin typeface="Liberation Mono" panose="02070409020205020404" charset="0"/>
                <a:cs typeface="Liberation Mono" panose="02070409020205020404" charset="0"/>
              </a:rPr>
              <a:t>Senior DevOps Engineer</a:t>
            </a:r>
            <a:endParaRPr lang="en-US" altLang="en-US" sz="1600">
              <a:latin typeface="Liberation Mono" panose="02070409020205020404" charset="0"/>
              <a:cs typeface="Liberation Mono" panose="02070409020205020404" charset="0"/>
            </a:endParaRPr>
          </a:p>
          <a:p>
            <a:pPr algn="r"/>
            <a:r>
              <a:rPr lang="en-US" altLang="en-US" sz="1600">
                <a:latin typeface="Liberation Mono" panose="02070409020205020404" charset="0"/>
                <a:cs typeface="Liberation Mono" panose="02070409020205020404" charset="0"/>
              </a:rPr>
              <a:t>Capgemini Norge</a:t>
            </a:r>
            <a:endParaRPr lang="en-US" altLang="en-US" sz="1600"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DevOps, the magical bullet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Under a DevOps model, development and operations</a:t>
            </a:r>
            <a:endParaRPr lang="en-US" altLang="en-US" sz="2800"/>
          </a:p>
          <a:p>
            <a:pPr marL="0" indent="0" algn="ctr">
              <a:buNone/>
            </a:pPr>
            <a:r>
              <a:rPr lang="en-US" altLang="en-US" sz="2800"/>
              <a:t>are </a:t>
            </a:r>
            <a:r>
              <a:rPr lang="en-US" altLang="en-US" sz="2800" b="1"/>
              <a:t>no longer silos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DevOps, the magical bullet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Under a DevOps model, everything is </a:t>
            </a:r>
            <a:r>
              <a:rPr lang="en-US" altLang="en-US" sz="2800" b="1"/>
              <a:t>automated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DevOps, the magical bullet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Under a DevOps model, </a:t>
            </a:r>
            <a:r>
              <a:rPr lang="en-US" altLang="en-US" sz="2800" b="1"/>
              <a:t>velocity is increased</a:t>
            </a:r>
            <a:r>
              <a:rPr lang="en-US" altLang="en-US" sz="2800"/>
              <a:t>, and new features are quickly delivered to end users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DevOps, the magical bullet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Under a DevOps model, </a:t>
            </a:r>
            <a:r>
              <a:rPr lang="en-US" altLang="en-US" sz="2800" b="1"/>
              <a:t>reliability is increased</a:t>
            </a:r>
            <a:r>
              <a:rPr lang="en-US" altLang="en-US" sz="2800"/>
              <a:t>, alongside rapid delivery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MVP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Most Valuable Player?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3956685"/>
            <a:ext cx="3440430" cy="1937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2557780"/>
            <a:ext cx="4206875" cy="2372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3757930"/>
            <a:ext cx="3992880" cy="2334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220" y="876300"/>
            <a:ext cx="3402330" cy="2268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" y="1479550"/>
            <a:ext cx="3524885" cy="19805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Minimum Viable Product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Minimum Viable Product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790" y="1320165"/>
            <a:ext cx="7678420" cy="49396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6850"/>
            <a:ext cx="10515600" cy="1490980"/>
          </a:xfrm>
        </p:spPr>
        <p:txBody>
          <a:bodyPr>
            <a:normAutofit/>
          </a:bodyPr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Continuous Integration / Continuous Delivery (CI/CD)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Continuous Integration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Automating the </a:t>
            </a:r>
            <a:r>
              <a:rPr lang="en-US" altLang="en-US" sz="2800" b="1"/>
              <a:t>integration of code changes</a:t>
            </a:r>
            <a:r>
              <a:rPr lang="en-US" altLang="en-US" sz="2800"/>
              <a:t> from multiple contributors into a </a:t>
            </a:r>
            <a:r>
              <a:rPr lang="en-US" altLang="en-US" sz="2800" b="1"/>
              <a:t>single project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Lecture plan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47700" y="1313180"/>
          <a:ext cx="10515600" cy="4382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90"/>
                <a:gridCol w="4961255"/>
                <a:gridCol w="4961255"/>
              </a:tblGrid>
              <a:tr h="2191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07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What is DevOps?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MVP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Understanding CI/CD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Build </a:t>
                      </a: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and publish </a:t>
                      </a: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Python app using GitHub </a:t>
                      </a: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A</a:t>
                      </a: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ctions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</a:tr>
              <a:tr h="2191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08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What exactly is the Cloud?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Understanding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Infrastructure-As-Code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Publish Python app to the Cloud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with GitHub Actions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Continuous Integration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l">
              <a:buNone/>
            </a:pPr>
            <a:r>
              <a:rPr lang="en-US" altLang="en-US" sz="2800"/>
              <a:t>CI can be achieved by leveraging:</a:t>
            </a:r>
            <a:endParaRPr lang="en-US" altLang="en-US" sz="2800"/>
          </a:p>
          <a:p>
            <a:pPr marL="0" indent="0" algn="ctr">
              <a:buNone/>
            </a:pPr>
            <a:endParaRPr lang="en-US" altLang="en-US" sz="2800"/>
          </a:p>
          <a:p>
            <a:pPr algn="l"/>
            <a:r>
              <a:rPr lang="en-US" altLang="en-US" sz="2800"/>
              <a:t>Source control system</a:t>
            </a:r>
            <a:endParaRPr lang="en-US" altLang="en-US" sz="2800"/>
          </a:p>
          <a:p>
            <a:pPr algn="l"/>
            <a:r>
              <a:rPr lang="en-US" altLang="en-US" sz="2800"/>
              <a:t>Automated quality checks</a:t>
            </a:r>
            <a:endParaRPr lang="en-US" altLang="en-US" sz="2800"/>
          </a:p>
          <a:p>
            <a:pPr algn="l"/>
            <a:r>
              <a:rPr lang="en-US" altLang="en-US" sz="2800"/>
              <a:t>Trunk based development</a:t>
            </a:r>
            <a:endParaRPr lang="en-US" altLang="en-US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Continuous Delivery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Ensuring that every change </a:t>
            </a:r>
            <a:r>
              <a:rPr lang="en-US" altLang="en-US" sz="2800" b="1"/>
              <a:t>can be deployed</a:t>
            </a:r>
            <a:r>
              <a:rPr lang="en-US" altLang="en-US" sz="2800"/>
              <a:t> to Production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Continuous Delivery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l">
              <a:buNone/>
            </a:pPr>
            <a:r>
              <a:rPr lang="en-US" altLang="en-US" sz="2800"/>
              <a:t>The more often we deploy...</a:t>
            </a:r>
            <a:endParaRPr lang="en-US" altLang="en-US" sz="2800"/>
          </a:p>
          <a:p>
            <a:pPr marL="0" indent="0" algn="l">
              <a:buNone/>
            </a:pPr>
            <a:endParaRPr lang="en-US" altLang="en-US" sz="2800"/>
          </a:p>
          <a:p>
            <a:pPr algn="l"/>
            <a:r>
              <a:rPr lang="en-US" altLang="en-US" sz="2800"/>
              <a:t>... the better the process gets</a:t>
            </a:r>
            <a:endParaRPr lang="en-US" altLang="en-US" sz="2800"/>
          </a:p>
          <a:p>
            <a:pPr algn="l"/>
            <a:r>
              <a:rPr lang="en-US" altLang="en-US" sz="2800"/>
              <a:t>... the smaller the changes will be</a:t>
            </a:r>
            <a:endParaRPr lang="en-US" altLang="en-US" sz="2800"/>
          </a:p>
          <a:p>
            <a:pPr algn="l"/>
            <a:r>
              <a:rPr lang="en-US" altLang="en-US" sz="2800"/>
              <a:t>... the smaller the Time-To-Repair will be</a:t>
            </a:r>
            <a:endParaRPr lang="en-US" alt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CD at the big players (in 2013!)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619250"/>
            <a:ext cx="1053465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790" y="702945"/>
            <a:ext cx="7678420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GitHub Actions documentation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>
            <a:normAutofit/>
          </a:bodyPr>
          <a:p>
            <a:pPr marL="0" indent="0" algn="l">
              <a:buNone/>
            </a:pPr>
            <a:r>
              <a:rPr lang="en-US" altLang="en-US" b="1"/>
              <a:t>Actions Quickstart:</a:t>
            </a:r>
            <a:endParaRPr lang="en-US" altLang="en-US"/>
          </a:p>
          <a:p>
            <a:pPr marL="0" indent="0" algn="l">
              <a:buNone/>
            </a:pPr>
            <a:r>
              <a:rPr lang="en-US" altLang="en-US" i="1"/>
              <a:t>docs.github.com/en/actions/quickstart</a:t>
            </a:r>
            <a:endParaRPr lang="en-US" altLang="en-US"/>
          </a:p>
          <a:p>
            <a:pPr marL="0" indent="0" algn="l">
              <a:buNone/>
            </a:pPr>
            <a:endParaRPr lang="en-US" altLang="en-US" b="1"/>
          </a:p>
          <a:p>
            <a:pPr marL="0" indent="0" algn="l">
              <a:buNone/>
            </a:pPr>
            <a:r>
              <a:rPr lang="en-US" altLang="en-US" b="1"/>
              <a:t>Actions marketplace:</a:t>
            </a:r>
            <a:endParaRPr lang="en-US" altLang="en-US"/>
          </a:p>
          <a:p>
            <a:pPr marL="0" indent="0" algn="l">
              <a:buNone/>
            </a:pPr>
            <a:r>
              <a:rPr lang="en-US" altLang="en-US" i="1"/>
              <a:t>github.com/marketplace?&amp;type=actions</a:t>
            </a:r>
            <a:endParaRPr lang="en-US" altLang="en-US"/>
          </a:p>
          <a:p>
            <a:pPr marL="0" indent="0" algn="l">
              <a:buNone/>
            </a:pPr>
            <a:endParaRPr lang="en-US" altLang="en-US" b="1"/>
          </a:p>
          <a:p>
            <a:pPr marL="0" indent="0" algn="l">
              <a:buNone/>
            </a:pPr>
            <a:r>
              <a:rPr lang="en-US" altLang="en-US" b="1"/>
              <a:t>Detailed syntax breakdown:</a:t>
            </a:r>
            <a:endParaRPr lang="en-US" altLang="en-US"/>
          </a:p>
          <a:p>
            <a:pPr marL="0" indent="0" algn="l">
              <a:buNone/>
            </a:pPr>
            <a:r>
              <a:rPr lang="en-US" altLang="en-US" i="1"/>
              <a:t>docs.github.com/en/actions/reference/workflow-syntax-for-github-actions</a:t>
            </a:r>
            <a:endParaRPr lang="en-US" altLang="en-US"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Before Friday lecture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>
            <a:normAutofit/>
          </a:bodyPr>
          <a:p>
            <a:pPr algn="l"/>
            <a:r>
              <a:rPr lang="en-US" altLang="en-US"/>
              <a:t>Create</a:t>
            </a:r>
            <a:r>
              <a:rPr lang="en-US" altLang="en-US"/>
              <a:t> </a:t>
            </a:r>
            <a:r>
              <a:rPr lang="en-US" altLang="en-US" b="1"/>
              <a:t>Docker Hub</a:t>
            </a:r>
            <a:r>
              <a:rPr lang="en-US" altLang="en-US" b="1"/>
              <a:t> </a:t>
            </a:r>
            <a:r>
              <a:rPr lang="en-US" altLang="en-US"/>
              <a:t>account (</a:t>
            </a:r>
            <a:r>
              <a:rPr lang="en-US" altLang="en-US" i="1"/>
              <a:t>hub.docker.com</a:t>
            </a:r>
            <a:r>
              <a:rPr lang="en-US" altLang="en-US"/>
              <a:t>)</a:t>
            </a:r>
            <a:endParaRPr lang="en-US" altLang="en-US"/>
          </a:p>
          <a:p>
            <a:pPr algn="l"/>
            <a:endParaRPr lang="en-US" altLang="en-US" b="1"/>
          </a:p>
          <a:p>
            <a:pPr algn="l"/>
            <a:r>
              <a:rPr lang="en-US" altLang="en-US" b="1"/>
              <a:t>Build and publish</a:t>
            </a:r>
            <a:r>
              <a:rPr lang="en-US" altLang="en-US"/>
              <a:t> Flask app to Docker Hub, with GitHub Actions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Run </a:t>
            </a:r>
            <a:r>
              <a:rPr lang="en-US" altLang="en-US" b="1"/>
              <a:t>Azure CLI Docker image</a:t>
            </a:r>
            <a:r>
              <a:rPr lang="en-US" altLang="en-US"/>
              <a:t> once (</a:t>
            </a:r>
            <a:r>
              <a:rPr lang="en-US" altLang="en-US">
                <a:latin typeface="FreeMono" panose="020F0409020205020404" charset="0"/>
                <a:cs typeface="FreeMono" panose="020F0409020205020404" charset="0"/>
              </a:rPr>
              <a:t>docker run --rm -it mcr.microsoft.com/azure-cli</a:t>
            </a:r>
            <a:r>
              <a:rPr lang="en-US" altLang="en-US"/>
              <a:t>) [type </a:t>
            </a:r>
            <a:r>
              <a:rPr lang="en-US" altLang="en-US">
                <a:latin typeface="FreeMono" panose="020F0409020205020404" charset="0"/>
                <a:cs typeface="FreeMono" panose="020F0409020205020404" charset="0"/>
              </a:rPr>
              <a:t>exit</a:t>
            </a:r>
            <a:r>
              <a:rPr lang="en-US" altLang="en-US"/>
              <a:t> to quit app]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Create free </a:t>
            </a:r>
            <a:r>
              <a:rPr lang="en-US" altLang="en-US" b="1"/>
              <a:t>Azure Student account</a:t>
            </a:r>
            <a:r>
              <a:rPr lang="en-US" altLang="en-US"/>
              <a:t> (</a:t>
            </a:r>
            <a:r>
              <a:rPr lang="en-US" altLang="en-US" i="1"/>
              <a:t>azure.microsoft.com/en-us/free/students/</a:t>
            </a:r>
            <a:r>
              <a:rPr lang="en-US" altLang="en-US"/>
              <a:t>)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What is DevOps?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What is DevOps?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>
              <a:buNone/>
            </a:pPr>
            <a:r>
              <a:rPr lang="en-US"/>
              <a:t>DevOps is the combination of cultural philosophies, practices, and tools that increases an organization’s ability to deliver applications and services at high velocity: evolving and improving products at a faster pace than organizations using traditional software development and infrastructure management processes. This speed enables organizations to better serve their customers and compete more effectively in the market.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800" b="1"/>
              <a:t>https://aws.amazon.com/devops/what-is-devops/</a:t>
            </a:r>
            <a:endParaRPr lang="en-US" sz="18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What is DevOps?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What actually IS DevOps?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Not a technology, but a </a:t>
            </a:r>
            <a:r>
              <a:rPr lang="en-US" altLang="en-US" sz="2800" b="1"/>
              <a:t>culture</a:t>
            </a:r>
            <a:endParaRPr lang="en-US" altLang="en-US" sz="2800" b="1"/>
          </a:p>
          <a:p>
            <a:pPr marL="0" indent="0" algn="ctr">
              <a:buNone/>
            </a:pPr>
            <a:endParaRPr lang="en-US" altLang="en-US" sz="2800"/>
          </a:p>
          <a:p>
            <a:pPr marL="0" indent="0" algn="ctr">
              <a:buNone/>
            </a:pPr>
            <a:r>
              <a:rPr lang="en-US" altLang="en-US" sz="2800"/>
              <a:t>Aiming to make </a:t>
            </a:r>
            <a:r>
              <a:rPr lang="en-US" altLang="en-US" sz="2800" b="1"/>
              <a:t>DEVelopment</a:t>
            </a:r>
            <a:r>
              <a:rPr lang="en-US" altLang="en-US" sz="2800"/>
              <a:t> and </a:t>
            </a:r>
            <a:r>
              <a:rPr lang="en-US" altLang="en-US" sz="2800" b="1"/>
              <a:t>OPerationS</a:t>
            </a:r>
            <a:endParaRPr lang="en-US" altLang="en-US" sz="2800" b="1"/>
          </a:p>
          <a:p>
            <a:pPr marL="0" indent="0" algn="ctr">
              <a:buNone/>
            </a:pPr>
            <a:r>
              <a:rPr lang="en-US" altLang="en-US" sz="2800"/>
              <a:t>work together for everyone’s benefit</a:t>
            </a:r>
            <a:endParaRPr lang="en-US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A brief history of pre-DevOps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1355725"/>
            <a:ext cx="9539605" cy="5367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A brief history of pre-DevOps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680" y="1833245"/>
            <a:ext cx="8041640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A brief history of pre-DevOps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0" y="1708150"/>
            <a:ext cx="8369300" cy="4291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DejaVu Sans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2607</Words>
  <Application>WPS Presentation</Application>
  <PresentationFormat>宽屏</PresentationFormat>
  <Paragraphs>125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SimSun</vt:lpstr>
      <vt:lpstr>Wingdings</vt:lpstr>
      <vt:lpstr>DejaVu Sans</vt:lpstr>
      <vt:lpstr>Droid Sans Fallback</vt:lpstr>
      <vt:lpstr>FreeMono</vt:lpstr>
      <vt:lpstr>Liberation Mono</vt:lpstr>
      <vt:lpstr>Microsoft YaHei</vt:lpstr>
      <vt:lpstr>Arial Unicode MS</vt:lpstr>
      <vt:lpstr>Office Theme</vt:lpstr>
      <vt:lpstr>DevOps, or how to build, test, and deploy applications like a boss</vt:lpstr>
      <vt:lpstr>Lecture plan</vt:lpstr>
      <vt:lpstr>What is DevOps?</vt:lpstr>
      <vt:lpstr>What is DevOps?</vt:lpstr>
      <vt:lpstr>What is DevOps?</vt:lpstr>
      <vt:lpstr>What actually IS DevOps?</vt:lpstr>
      <vt:lpstr>A brief history of pre-DevOps</vt:lpstr>
      <vt:lpstr>A brief history of pre-DevOps</vt:lpstr>
      <vt:lpstr>A brief history of pre-DevOps</vt:lpstr>
      <vt:lpstr>DevOps, the magical bullet</vt:lpstr>
      <vt:lpstr>DevOps, the magical bullet</vt:lpstr>
      <vt:lpstr>DevOps, the magical bullet</vt:lpstr>
      <vt:lpstr>DevOps, the magical bullet</vt:lpstr>
      <vt:lpstr>MVP</vt:lpstr>
      <vt:lpstr>Most Valuable Player?</vt:lpstr>
      <vt:lpstr>Minimum Viable Product</vt:lpstr>
      <vt:lpstr>Minimum Viable Product</vt:lpstr>
      <vt:lpstr>Continuous Integration / Continuous Delivery (CI/CD)</vt:lpstr>
      <vt:lpstr>Continuous Integration</vt:lpstr>
      <vt:lpstr>Continuous Integration</vt:lpstr>
      <vt:lpstr>Continuous Delivery</vt:lpstr>
      <vt:lpstr>Continuous Delivery</vt:lpstr>
      <vt:lpstr>CD at the big players (in 2013!)</vt:lpstr>
      <vt:lpstr>PowerPoint 演示文稿</vt:lpstr>
      <vt:lpstr>GitHub Actions documentation</vt:lpstr>
      <vt:lpstr>Before Friday lecture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gene</dc:creator>
  <cp:lastModifiedBy>gene</cp:lastModifiedBy>
  <cp:revision>23</cp:revision>
  <dcterms:created xsi:type="dcterms:W3CDTF">2021-09-16T18:55:54Z</dcterms:created>
  <dcterms:modified xsi:type="dcterms:W3CDTF">2021-09-16T18:55:54Z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